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EE0A-D6A0-5F4B-B308-BB2C7EE7B318}" type="datetimeFigureOut">
              <a:rPr lang="en-US"/>
              <a:pPr/>
              <a:t>7/13/12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065-3CE7-284C-BADC-372D548B5F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EE0A-D6A0-5F4B-B308-BB2C7EE7B318}" type="datetimeFigureOut">
              <a:rPr lang="en-US"/>
              <a:pPr/>
              <a:t>7/13/12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065-3CE7-284C-BADC-372D548B5F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EE0A-D6A0-5F4B-B308-BB2C7EE7B318}" type="datetimeFigureOut">
              <a:rPr lang="en-US"/>
              <a:pPr/>
              <a:t>7/13/12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065-3CE7-284C-BADC-372D548B5F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EE0A-D6A0-5F4B-B308-BB2C7EE7B318}" type="datetimeFigureOut">
              <a:rPr lang="en-US"/>
              <a:pPr/>
              <a:t>7/13/12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065-3CE7-284C-BADC-372D548B5F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EE0A-D6A0-5F4B-B308-BB2C7EE7B318}" type="datetimeFigureOut">
              <a:rPr lang="en-US"/>
              <a:pPr/>
              <a:t>7/13/12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065-3CE7-284C-BADC-372D548B5F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EE0A-D6A0-5F4B-B308-BB2C7EE7B318}" type="datetimeFigureOut">
              <a:rPr lang="en-US"/>
              <a:pPr/>
              <a:t>7/13/12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065-3CE7-284C-BADC-372D548B5F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EE0A-D6A0-5F4B-B308-BB2C7EE7B318}" type="datetimeFigureOut">
              <a:rPr lang="en-US"/>
              <a:pPr/>
              <a:t>7/13/12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065-3CE7-284C-BADC-372D548B5F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EE0A-D6A0-5F4B-B308-BB2C7EE7B318}" type="datetimeFigureOut">
              <a:rPr lang="en-US"/>
              <a:pPr/>
              <a:t>7/13/12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065-3CE7-284C-BADC-372D548B5F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EE0A-D6A0-5F4B-B308-BB2C7EE7B318}" type="datetimeFigureOut">
              <a:rPr lang="en-US"/>
              <a:pPr/>
              <a:t>7/13/12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065-3CE7-284C-BADC-372D548B5F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EE0A-D6A0-5F4B-B308-BB2C7EE7B318}" type="datetimeFigureOut">
              <a:rPr lang="en-US"/>
              <a:pPr/>
              <a:t>7/13/12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065-3CE7-284C-BADC-372D548B5F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EE0A-D6A0-5F4B-B308-BB2C7EE7B318}" type="datetimeFigureOut">
              <a:rPr lang="en-US"/>
              <a:pPr/>
              <a:t>7/13/12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0065-3CE7-284C-BADC-372D548B5F0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7EE0A-D6A0-5F4B-B308-BB2C7EE7B318}" type="datetimeFigureOut">
              <a:rPr lang="en-US"/>
              <a:pPr/>
              <a:t>7/13/12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0065-3CE7-284C-BADC-372D548B5F03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81000" y="0"/>
            <a:ext cx="8642684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Portable Extenstible Toolkit for Scientific Computations (PETSc)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304800" y="1425012"/>
            <a:ext cx="8610600" cy="437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A 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complete scalable ODE </a:t>
            </a: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solver library that 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solves nonlinear </a:t>
            </a: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time-dependent partial differential 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equations (minus the discretization). </a:t>
            </a: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PETSc presently has an enormous variety of linear solvers and </a:t>
            </a:r>
            <a:r>
              <a:rPr lang="en-US" sz="2000" dirty="0" err="1">
                <a:solidFill>
                  <a:srgbClr val="000000"/>
                </a:solidFill>
                <a:latin typeface="45 Helvetica Light" pitchFamily="16" charset="0"/>
              </a:rPr>
              <a:t>preconditioners</a:t>
            </a: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suitable for a </a:t>
            </a: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variety of application areas such as electromagnetics, climate modeling, image processing, etc</a:t>
            </a: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Additionally, there are nonlinear solvers available in PETSc that can make use of the linear solvers and </a:t>
            </a:r>
            <a:r>
              <a:rPr lang="en-US" sz="2000" dirty="0" err="1">
                <a:solidFill>
                  <a:srgbClr val="000000"/>
                </a:solidFill>
                <a:latin typeface="45 Helvetica Light" pitchFamily="16" charset="0"/>
              </a:rPr>
              <a:t>preconditioners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.</a:t>
            </a: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Can be used with </a:t>
            </a:r>
            <a:r>
              <a:rPr lang="en-US" sz="2000" dirty="0" err="1" smtClean="0">
                <a:solidFill>
                  <a:srgbClr val="000000"/>
                </a:solidFill>
                <a:latin typeface="45 Helvetica Light" pitchFamily="16" charset="0"/>
              </a:rPr>
              <a:t>libmesh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 (which provides meshes and </a:t>
            </a:r>
            <a:r>
              <a:rPr lang="en-US" sz="2000" dirty="0" err="1" smtClean="0">
                <a:solidFill>
                  <a:srgbClr val="000000"/>
                </a:solidFill>
                <a:latin typeface="45 Helvetica Light" pitchFamily="16" charset="0"/>
              </a:rPr>
              <a:t>discretizations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) for a complete scalable PDE solving environment.</a:t>
            </a: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81000" y="0"/>
            <a:ext cx="8642684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Single-Click Installers for </a:t>
            </a:r>
            <a:r>
              <a:rPr lang="en-US" sz="2800" b="1" dirty="0" smtClean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PETSc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a</a:t>
            </a:r>
            <a:r>
              <a:rPr lang="en-US" sz="2800" b="1" dirty="0" smtClean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nd eventually other </a:t>
            </a:r>
            <a:r>
              <a:rPr lang="en-US" sz="2800" b="1" dirty="0" err="1" smtClean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SciDAC</a:t>
            </a:r>
            <a:r>
              <a:rPr lang="en-US" sz="2800" b="1" dirty="0" smtClean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FASTMath</a:t>
            </a:r>
            <a:r>
              <a:rPr lang="en-US" sz="2800" b="1" dirty="0" smtClean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 Software</a:t>
            </a:r>
            <a:endParaRPr lang="en-US" sz="2800" b="1" dirty="0">
              <a:solidFill>
                <a:srgbClr val="000099"/>
              </a:solidFill>
              <a:latin typeface="45 Helvetica Light" pitchFamily="16" charset="0"/>
              <a:ea typeface="Tahoma" charset="0"/>
              <a:cs typeface="Tahoma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304800" y="1425012"/>
            <a:ext cx="8610600" cy="437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Installing 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open source scientific </a:t>
            </a: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software toolkits like PETSc on 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Microsoft Windows is often a </a:t>
            </a: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difficult 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process for industrial firms.</a:t>
            </a: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Tech-X is providing single-click installers for fast and easy installation of PETSc 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on Microsoft Windows, </a:t>
            </a: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Linux, 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and Mac </a:t>
            </a: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OS 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X.</a:t>
            </a: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The single-click installers will install the necessary libraries and 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provide </a:t>
            </a: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examples available through Integrated Development 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Environments, i.e. Windows Visual Studio.</a:t>
            </a: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F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ree test versions </a:t>
            </a: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of these libraries will be made available to customers that only 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run </a:t>
            </a: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on a single processor and in debugging mode while pay versions will be 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available </a:t>
            </a: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that make use of multiple processors and/or 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GPUs.</a:t>
            </a: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81000" y="120127"/>
            <a:ext cx="83058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PETSc </a:t>
            </a:r>
            <a:r>
              <a:rPr lang="en-US" sz="2800" b="1" dirty="0" smtClean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Documentation for Industry</a:t>
            </a:r>
            <a:endParaRPr lang="en-US" sz="2800" b="1" dirty="0">
              <a:solidFill>
                <a:srgbClr val="000099"/>
              </a:solidFill>
              <a:latin typeface="45 Helvetica Light" pitchFamily="16" charset="0"/>
              <a:ea typeface="Tahoma" charset="0"/>
              <a:cs typeface="Tahoma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A beginner’s guide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127" y="1520544"/>
            <a:ext cx="7397909" cy="462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81000" y="120127"/>
            <a:ext cx="83058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PETSc </a:t>
            </a:r>
            <a:r>
              <a:rPr lang="en-US" sz="2800" b="1" dirty="0" smtClean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Verification for Industry</a:t>
            </a:r>
            <a:endParaRPr lang="en-US" sz="2800" b="1" dirty="0">
              <a:solidFill>
                <a:srgbClr val="000099"/>
              </a:solidFill>
              <a:latin typeface="45 Helvetica Light" pitchFamily="16" charset="0"/>
              <a:ea typeface="Tahoma" charset="0"/>
              <a:cs typeface="Tahoma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A comparison to </a:t>
            </a:r>
            <a:r>
              <a:rPr lang="en-US" sz="2000" dirty="0" err="1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Matlab’s</a:t>
            </a:r>
            <a:r>
              <a:rPr lang="en-US" sz="2000" dirty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 </a:t>
            </a:r>
            <a:r>
              <a:rPr lang="en-US" sz="2000" dirty="0" err="1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fsolve</a:t>
            </a:r>
            <a:endParaRPr lang="en-US" sz="2000" dirty="0">
              <a:solidFill>
                <a:srgbClr val="000099"/>
              </a:solidFill>
              <a:latin typeface="45 Helvetica Light" pitchFamily="16" charset="0"/>
              <a:ea typeface="Tahoma" charset="0"/>
              <a:cs typeface="Tahoma" charset="0"/>
            </a:endParaRPr>
          </a:p>
        </p:txBody>
      </p:sp>
      <p:pic>
        <p:nvPicPr>
          <p:cNvPr id="9" name="Picture 8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396" y="1497481"/>
            <a:ext cx="6889018" cy="5006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81000" y="102966"/>
            <a:ext cx="83058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Custom Builds with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 smtClean="0">
                <a:solidFill>
                  <a:srgbClr val="000099"/>
                </a:solidFill>
                <a:latin typeface="45 Helvetica Light" pitchFamily="16" charset="0"/>
                <a:ea typeface="Tahoma" charset="0"/>
                <a:cs typeface="Tahoma" charset="0"/>
              </a:rPr>
              <a:t>Consulting for Industry</a:t>
            </a:r>
            <a:endParaRPr lang="en-US" dirty="0">
              <a:solidFill>
                <a:srgbClr val="000099"/>
              </a:solidFill>
              <a:latin typeface="45 Helvetica Light" pitchFamily="16" charset="0"/>
              <a:ea typeface="Tahoma" charset="0"/>
              <a:cs typeface="Tahoma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304800" y="1545139"/>
            <a:ext cx="8610600" cy="49385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Tech-X will also work with customers that have specific demands and provide custom 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solutions.</a:t>
            </a: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PETSc developers can also be brought in for consultation on development issues.</a:t>
            </a: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  <a:latin typeface="45 Helvetica Light" pitchFamily="16" charset="0"/>
            </a:endParaRP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Tech</a:t>
            </a: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-X previously built a custom build of PETSc for Henry Freund of SAIC (currently Los Alamos National Laboratory) that enabled a Poisson solver on a cylindrical mesh for Naval Free Electron Laser applications.</a:t>
            </a: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Tech-X has also had numerous discussions with companies who have an interest in accelerating their software with 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GPUs via </a:t>
            </a:r>
            <a:r>
              <a:rPr lang="en-US" sz="2000" dirty="0">
                <a:solidFill>
                  <a:srgbClr val="000000"/>
                </a:solidFill>
                <a:latin typeface="45 Helvetica Light" pitchFamily="16" charset="0"/>
              </a:rPr>
              <a:t>algorithms made available through PETSc</a:t>
            </a:r>
            <a:r>
              <a:rPr lang="en-US" sz="2000" dirty="0" smtClean="0">
                <a:solidFill>
                  <a:srgbClr val="000000"/>
                </a:solidFill>
                <a:latin typeface="45 Helvetica Light" pitchFamily="16" charset="0"/>
              </a:rPr>
              <a:t>.</a:t>
            </a:r>
          </a:p>
          <a:p>
            <a:pPr marL="341313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 marL="341313" indent="-341313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 marL="341313" indent="-341313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  <a:p>
            <a:pPr marL="798513" lvl="1" indent="-341313">
              <a:spcBef>
                <a:spcPts val="500"/>
              </a:spcBef>
              <a:buFont typeface="Wingdings" charset="2"/>
              <a:buChar char="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>
              <a:solidFill>
                <a:srgbClr val="000000"/>
              </a:solidFill>
              <a:latin typeface="45 Helvetica Light" pitchFamily="1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340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Tech-X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Travis Austin</dc:creator>
  <cp:lastModifiedBy>Barry Smith</cp:lastModifiedBy>
  <cp:revision>7</cp:revision>
  <dcterms:created xsi:type="dcterms:W3CDTF">2012-07-13T20:31:26Z</dcterms:created>
  <dcterms:modified xsi:type="dcterms:W3CDTF">2012-07-13T21:10:40Z</dcterms:modified>
</cp:coreProperties>
</file>